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6"/>
  </p:handoutMasterIdLst>
  <p:sldIdLst>
    <p:sldId id="256" r:id="rId2"/>
    <p:sldId id="257" r:id="rId3"/>
    <p:sldId id="259" r:id="rId4"/>
    <p:sldId id="260" r:id="rId5"/>
    <p:sldId id="262" r:id="rId6"/>
    <p:sldId id="263" r:id="rId7"/>
    <p:sldId id="276" r:id="rId8"/>
    <p:sldId id="261" r:id="rId9"/>
    <p:sldId id="258" r:id="rId10"/>
    <p:sldId id="265" r:id="rId11"/>
    <p:sldId id="264" r:id="rId12"/>
    <p:sldId id="268" r:id="rId13"/>
    <p:sldId id="269" r:id="rId14"/>
    <p:sldId id="266" r:id="rId15"/>
    <p:sldId id="267" r:id="rId16"/>
    <p:sldId id="270" r:id="rId17"/>
    <p:sldId id="271" r:id="rId18"/>
    <p:sldId id="272" r:id="rId19"/>
    <p:sldId id="273" r:id="rId20"/>
    <p:sldId id="275" r:id="rId21"/>
    <p:sldId id="278" r:id="rId22"/>
    <p:sldId id="277" r:id="rId23"/>
    <p:sldId id="279" r:id="rId24"/>
    <p:sldId id="274"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CAB21B-0BB6-4349-925D-DABC976CBFDC}" type="datetimeFigureOut">
              <a:rPr lang="de-DE" smtClean="0"/>
              <a:t>17.10.2017</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052DE4-D456-4813-9D39-FD185CAAA9B4}" type="slidenum">
              <a:rPr lang="de-DE" smtClean="0"/>
              <a:t>‹Nr.›</a:t>
            </a:fld>
            <a:endParaRPr lang="de-DE"/>
          </a:p>
        </p:txBody>
      </p:sp>
    </p:spTree>
    <p:extLst>
      <p:ext uri="{BB962C8B-B14F-4D97-AF65-F5344CB8AC3E}">
        <p14:creationId xmlns:p14="http://schemas.microsoft.com/office/powerpoint/2010/main" val="15959021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4D347719-DEFC-410B-B83E-0A0B7FFE3F93}" type="datetimeFigureOut">
              <a:rPr lang="de-DE" smtClean="0"/>
              <a:t>17.10.2017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2FE097-9C11-4648-A704-10F68BBD161F}" type="slidenum">
              <a:rPr lang="de-DE" smtClean="0"/>
              <a:t>‹Nr.›</a:t>
            </a:fld>
            <a:endParaRPr lang="de-DE"/>
          </a:p>
        </p:txBody>
      </p:sp>
    </p:spTree>
    <p:extLst>
      <p:ext uri="{BB962C8B-B14F-4D97-AF65-F5344CB8AC3E}">
        <p14:creationId xmlns:p14="http://schemas.microsoft.com/office/powerpoint/2010/main" val="3521289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D347719-DEFC-410B-B83E-0A0B7FFE3F93}" type="datetimeFigureOut">
              <a:rPr lang="de-DE" smtClean="0"/>
              <a:t>17.10.2017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2FE097-9C11-4648-A704-10F68BBD161F}" type="slidenum">
              <a:rPr lang="de-DE" smtClean="0"/>
              <a:t>‹Nr.›</a:t>
            </a:fld>
            <a:endParaRPr lang="de-DE"/>
          </a:p>
        </p:txBody>
      </p:sp>
    </p:spTree>
    <p:extLst>
      <p:ext uri="{BB962C8B-B14F-4D97-AF65-F5344CB8AC3E}">
        <p14:creationId xmlns:p14="http://schemas.microsoft.com/office/powerpoint/2010/main" val="779778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D347719-DEFC-410B-B83E-0A0B7FFE3F93}" type="datetimeFigureOut">
              <a:rPr lang="de-DE" smtClean="0"/>
              <a:t>17.10.2017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2FE097-9C11-4648-A704-10F68BBD161F}" type="slidenum">
              <a:rPr lang="de-DE" smtClean="0"/>
              <a:t>‹Nr.›</a:t>
            </a:fld>
            <a:endParaRPr lang="de-DE"/>
          </a:p>
        </p:txBody>
      </p:sp>
    </p:spTree>
    <p:extLst>
      <p:ext uri="{BB962C8B-B14F-4D97-AF65-F5344CB8AC3E}">
        <p14:creationId xmlns:p14="http://schemas.microsoft.com/office/powerpoint/2010/main" val="4212604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4D347719-DEFC-410B-B83E-0A0B7FFE3F93}" type="datetimeFigureOut">
              <a:rPr lang="de-DE" smtClean="0"/>
              <a:t>17.10.2017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2FE097-9C11-4648-A704-10F68BBD161F}" type="slidenum">
              <a:rPr lang="de-DE" smtClean="0"/>
              <a:t>‹Nr.›</a:t>
            </a:fld>
            <a:endParaRPr lang="de-DE"/>
          </a:p>
        </p:txBody>
      </p:sp>
    </p:spTree>
    <p:extLst>
      <p:ext uri="{BB962C8B-B14F-4D97-AF65-F5344CB8AC3E}">
        <p14:creationId xmlns:p14="http://schemas.microsoft.com/office/powerpoint/2010/main" val="2043442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4D347719-DEFC-410B-B83E-0A0B7FFE3F93}" type="datetimeFigureOut">
              <a:rPr lang="de-DE" smtClean="0"/>
              <a:t>17.10.2017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B12FE097-9C11-4648-A704-10F68BBD161F}" type="slidenum">
              <a:rPr lang="de-DE" smtClean="0"/>
              <a:t>‹Nr.›</a:t>
            </a:fld>
            <a:endParaRPr lang="de-DE"/>
          </a:p>
        </p:txBody>
      </p:sp>
    </p:spTree>
    <p:extLst>
      <p:ext uri="{BB962C8B-B14F-4D97-AF65-F5344CB8AC3E}">
        <p14:creationId xmlns:p14="http://schemas.microsoft.com/office/powerpoint/2010/main" val="4191035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4D347719-DEFC-410B-B83E-0A0B7FFE3F93}" type="datetimeFigureOut">
              <a:rPr lang="de-DE" smtClean="0"/>
              <a:t>17.10.2017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12FE097-9C11-4648-A704-10F68BBD161F}" type="slidenum">
              <a:rPr lang="de-DE" smtClean="0"/>
              <a:t>‹Nr.›</a:t>
            </a:fld>
            <a:endParaRPr lang="de-DE"/>
          </a:p>
        </p:txBody>
      </p:sp>
    </p:spTree>
    <p:extLst>
      <p:ext uri="{BB962C8B-B14F-4D97-AF65-F5344CB8AC3E}">
        <p14:creationId xmlns:p14="http://schemas.microsoft.com/office/powerpoint/2010/main" val="290530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4D347719-DEFC-410B-B83E-0A0B7FFE3F93}" type="datetimeFigureOut">
              <a:rPr lang="de-DE" smtClean="0"/>
              <a:t>17.10.2017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B12FE097-9C11-4648-A704-10F68BBD161F}" type="slidenum">
              <a:rPr lang="de-DE" smtClean="0"/>
              <a:t>‹Nr.›</a:t>
            </a:fld>
            <a:endParaRPr lang="de-DE"/>
          </a:p>
        </p:txBody>
      </p:sp>
    </p:spTree>
    <p:extLst>
      <p:ext uri="{BB962C8B-B14F-4D97-AF65-F5344CB8AC3E}">
        <p14:creationId xmlns:p14="http://schemas.microsoft.com/office/powerpoint/2010/main" val="111885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4D347719-DEFC-410B-B83E-0A0B7FFE3F93}" type="datetimeFigureOut">
              <a:rPr lang="de-DE" smtClean="0"/>
              <a:t>17.10.2017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B12FE097-9C11-4648-A704-10F68BBD161F}" type="slidenum">
              <a:rPr lang="de-DE" smtClean="0"/>
              <a:t>‹Nr.›</a:t>
            </a:fld>
            <a:endParaRPr lang="de-DE"/>
          </a:p>
        </p:txBody>
      </p:sp>
    </p:spTree>
    <p:extLst>
      <p:ext uri="{BB962C8B-B14F-4D97-AF65-F5344CB8AC3E}">
        <p14:creationId xmlns:p14="http://schemas.microsoft.com/office/powerpoint/2010/main" val="96667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D347719-DEFC-410B-B83E-0A0B7FFE3F93}" type="datetimeFigureOut">
              <a:rPr lang="de-DE" smtClean="0"/>
              <a:t>17.10.2017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B12FE097-9C11-4648-A704-10F68BBD161F}" type="slidenum">
              <a:rPr lang="de-DE" smtClean="0"/>
              <a:t>‹Nr.›</a:t>
            </a:fld>
            <a:endParaRPr lang="de-DE"/>
          </a:p>
        </p:txBody>
      </p:sp>
    </p:spTree>
    <p:extLst>
      <p:ext uri="{BB962C8B-B14F-4D97-AF65-F5344CB8AC3E}">
        <p14:creationId xmlns:p14="http://schemas.microsoft.com/office/powerpoint/2010/main" val="246656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D347719-DEFC-410B-B83E-0A0B7FFE3F93}" type="datetimeFigureOut">
              <a:rPr lang="de-DE" smtClean="0"/>
              <a:t>17.10.2017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12FE097-9C11-4648-A704-10F68BBD161F}" type="slidenum">
              <a:rPr lang="de-DE" smtClean="0"/>
              <a:t>‹Nr.›</a:t>
            </a:fld>
            <a:endParaRPr lang="de-DE"/>
          </a:p>
        </p:txBody>
      </p:sp>
    </p:spTree>
    <p:extLst>
      <p:ext uri="{BB962C8B-B14F-4D97-AF65-F5344CB8AC3E}">
        <p14:creationId xmlns:p14="http://schemas.microsoft.com/office/powerpoint/2010/main" val="112879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4D347719-DEFC-410B-B83E-0A0B7FFE3F93}" type="datetimeFigureOut">
              <a:rPr lang="de-DE" smtClean="0"/>
              <a:t>17.10.2017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B12FE097-9C11-4648-A704-10F68BBD161F}" type="slidenum">
              <a:rPr lang="de-DE" smtClean="0"/>
              <a:t>‹Nr.›</a:t>
            </a:fld>
            <a:endParaRPr lang="de-DE"/>
          </a:p>
        </p:txBody>
      </p:sp>
    </p:spTree>
    <p:extLst>
      <p:ext uri="{BB962C8B-B14F-4D97-AF65-F5344CB8AC3E}">
        <p14:creationId xmlns:p14="http://schemas.microsoft.com/office/powerpoint/2010/main" val="352258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47719-DEFC-410B-B83E-0A0B7FFE3F93}" type="datetimeFigureOut">
              <a:rPr lang="de-DE" smtClean="0"/>
              <a:t>17.10.2017</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2FE097-9C11-4648-A704-10F68BBD161F}" type="slidenum">
              <a:rPr lang="de-DE" smtClean="0"/>
              <a:t>‹Nr.›</a:t>
            </a:fld>
            <a:endParaRPr lang="de-DE"/>
          </a:p>
        </p:txBody>
      </p:sp>
    </p:spTree>
    <p:extLst>
      <p:ext uri="{BB962C8B-B14F-4D97-AF65-F5344CB8AC3E}">
        <p14:creationId xmlns:p14="http://schemas.microsoft.com/office/powerpoint/2010/main" val="3771205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a:t>Einführung in </a:t>
            </a:r>
            <a:br>
              <a:rPr lang="de-DE" dirty="0"/>
            </a:br>
            <a:r>
              <a:rPr lang="de-DE" dirty="0"/>
              <a:t>die Stochastik</a:t>
            </a:r>
          </a:p>
        </p:txBody>
      </p:sp>
      <p:sp>
        <p:nvSpPr>
          <p:cNvPr id="3" name="Untertitel 2"/>
          <p:cNvSpPr>
            <a:spLocks noGrp="1"/>
          </p:cNvSpPr>
          <p:nvPr>
            <p:ph type="subTitle" idx="1"/>
          </p:nvPr>
        </p:nvSpPr>
        <p:spPr/>
        <p:txBody>
          <a:bodyPr/>
          <a:lstStyle/>
          <a:p>
            <a:r>
              <a:rPr lang="de-DE" dirty="0"/>
              <a:t>von Georg Sahliger</a:t>
            </a:r>
          </a:p>
          <a:p>
            <a:endParaRPr lang="de-DE" dirty="0"/>
          </a:p>
          <a:p>
            <a:r>
              <a:rPr lang="de-DE" dirty="0"/>
              <a:t>Mainz, Juli 2016</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4913" y="3276905"/>
            <a:ext cx="4820783" cy="3344419"/>
          </a:xfrm>
          <a:prstGeom prst="rect">
            <a:avLst/>
          </a:prstGeom>
        </p:spPr>
      </p:pic>
    </p:spTree>
    <p:extLst>
      <p:ext uri="{BB962C8B-B14F-4D97-AF65-F5344CB8AC3E}">
        <p14:creationId xmlns:p14="http://schemas.microsoft.com/office/powerpoint/2010/main" val="4242388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Grundwahrscheinlichkeiten</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7470" y="1690688"/>
            <a:ext cx="5006722" cy="4005378"/>
          </a:xfrm>
          <a:prstGeom prst="rect">
            <a:avLst/>
          </a:prstGeom>
        </p:spPr>
      </p:pic>
    </p:spTree>
    <p:extLst>
      <p:ext uri="{BB962C8B-B14F-4D97-AF65-F5344CB8AC3E}">
        <p14:creationId xmlns:p14="http://schemas.microsoft.com/office/powerpoint/2010/main" val="247152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Grundwahrscheinlichkeiten</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656" y="1496568"/>
            <a:ext cx="5087112" cy="5087112"/>
          </a:xfrm>
          <a:prstGeom prst="rect">
            <a:avLst/>
          </a:prstGeom>
        </p:spPr>
      </p:pic>
    </p:spTree>
    <p:extLst>
      <p:ext uri="{BB962C8B-B14F-4D97-AF65-F5344CB8AC3E}">
        <p14:creationId xmlns:p14="http://schemas.microsoft.com/office/powerpoint/2010/main" val="3869155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Grundwahrscheinlichkeiten</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512" y="1561338"/>
            <a:ext cx="8193024" cy="4608576"/>
          </a:xfrm>
          <a:prstGeom prst="rect">
            <a:avLst/>
          </a:prstGeom>
        </p:spPr>
      </p:pic>
    </p:spTree>
    <p:extLst>
      <p:ext uri="{BB962C8B-B14F-4D97-AF65-F5344CB8AC3E}">
        <p14:creationId xmlns:p14="http://schemas.microsoft.com/office/powerpoint/2010/main" val="2320930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Grundwahrscheinlichkeiten</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112" y="1399032"/>
            <a:ext cx="6815328" cy="5111496"/>
          </a:xfrm>
          <a:prstGeom prst="rect">
            <a:avLst/>
          </a:prstGeom>
        </p:spPr>
      </p:pic>
    </p:spTree>
    <p:extLst>
      <p:ext uri="{BB962C8B-B14F-4D97-AF65-F5344CB8AC3E}">
        <p14:creationId xmlns:p14="http://schemas.microsoft.com/office/powerpoint/2010/main" val="15194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Grundwahrscheinlichkeiten</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8856" y="1368552"/>
            <a:ext cx="4667592" cy="4667592"/>
          </a:xfrm>
          <a:prstGeom prst="rect">
            <a:avLst/>
          </a:prstGeom>
        </p:spPr>
      </p:pic>
    </p:spTree>
    <p:extLst>
      <p:ext uri="{BB962C8B-B14F-4D97-AF65-F5344CB8AC3E}">
        <p14:creationId xmlns:p14="http://schemas.microsoft.com/office/powerpoint/2010/main" val="3011781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Grundwahrscheinlichkeiten</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782" y="1690688"/>
            <a:ext cx="5749290" cy="4117735"/>
          </a:xfrm>
          <a:prstGeom prst="rect">
            <a:avLst/>
          </a:prstGeom>
        </p:spPr>
      </p:pic>
    </p:spTree>
    <p:extLst>
      <p:ext uri="{BB962C8B-B14F-4D97-AF65-F5344CB8AC3E}">
        <p14:creationId xmlns:p14="http://schemas.microsoft.com/office/powerpoint/2010/main" val="1215656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Baumdiagramm </a:t>
            </a:r>
            <a:br>
              <a:rPr lang="de-DE" dirty="0"/>
            </a:br>
            <a:r>
              <a:rPr lang="de-DE" sz="3000" dirty="0"/>
              <a:t>(Gleiche Wahrscheinlichkeiten)</a:t>
            </a:r>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8087" y="1453764"/>
            <a:ext cx="5265056" cy="2961594"/>
          </a:xfrm>
          <a:prstGeom prst="rect">
            <a:avLst/>
          </a:prstGeom>
        </p:spPr>
      </p:pic>
      <p:sp>
        <p:nvSpPr>
          <p:cNvPr id="3" name="Textfeld 2">
            <a:extLst>
              <a:ext uri="{FF2B5EF4-FFF2-40B4-BE49-F238E27FC236}">
                <a16:creationId xmlns:a16="http://schemas.microsoft.com/office/drawing/2014/main" id="{15FB2E3E-164F-4611-93CB-420137B67CA6}"/>
              </a:ext>
            </a:extLst>
          </p:cNvPr>
          <p:cNvSpPr txBox="1"/>
          <p:nvPr/>
        </p:nvSpPr>
        <p:spPr>
          <a:xfrm>
            <a:off x="359228" y="4649917"/>
            <a:ext cx="11625943" cy="1708160"/>
          </a:xfrm>
          <a:prstGeom prst="rect">
            <a:avLst/>
          </a:prstGeom>
          <a:noFill/>
        </p:spPr>
        <p:txBody>
          <a:bodyPr wrap="square" rtlCol="0">
            <a:spAutoFit/>
          </a:bodyPr>
          <a:lstStyle/>
          <a:p>
            <a:r>
              <a:rPr lang="de-DE" sz="3500" dirty="0"/>
              <a:t>Ergebnismenge:  E = {                                                     }       </a:t>
            </a:r>
          </a:p>
          <a:p>
            <a:r>
              <a:rPr lang="de-DE" sz="3500" dirty="0"/>
              <a:t>Wahrscheinlichkeit für das Ereignis E = „genau einmal W“: P(ZW, WZ) oder P(E):        </a:t>
            </a:r>
          </a:p>
        </p:txBody>
      </p:sp>
    </p:spTree>
    <p:extLst>
      <p:ext uri="{BB962C8B-B14F-4D97-AF65-F5344CB8AC3E}">
        <p14:creationId xmlns:p14="http://schemas.microsoft.com/office/powerpoint/2010/main" val="3325399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Baumdiagramm</a:t>
            </a:r>
            <a:br>
              <a:rPr lang="de-DE" dirty="0"/>
            </a:br>
            <a:r>
              <a:rPr lang="de-DE" sz="3000" dirty="0"/>
              <a:t>(Unterschiedliche Wahrscheinlichkeiten)</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8965" y="1820739"/>
            <a:ext cx="3961694" cy="4673651"/>
          </a:xfrm>
          <a:prstGeom prst="rect">
            <a:avLst/>
          </a:prstGeom>
        </p:spPr>
      </p:pic>
    </p:spTree>
    <p:extLst>
      <p:ext uri="{BB962C8B-B14F-4D97-AF65-F5344CB8AC3E}">
        <p14:creationId xmlns:p14="http://schemas.microsoft.com/office/powerpoint/2010/main" val="185054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Baumdiagramm </a:t>
            </a:r>
            <a:br>
              <a:rPr lang="de-DE" dirty="0"/>
            </a:br>
            <a:r>
              <a:rPr lang="de-DE" sz="3000" dirty="0"/>
              <a:t>(Verkürzt)</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2016" y="1690688"/>
            <a:ext cx="3958400" cy="4461702"/>
          </a:xfrm>
          <a:prstGeom prst="rect">
            <a:avLst/>
          </a:prstGeom>
        </p:spPr>
      </p:pic>
    </p:spTree>
    <p:extLst>
      <p:ext uri="{BB962C8B-B14F-4D97-AF65-F5344CB8AC3E}">
        <p14:creationId xmlns:p14="http://schemas.microsoft.com/office/powerpoint/2010/main" val="2305121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Baumdiagramm</a:t>
            </a:r>
            <a:br>
              <a:rPr lang="de-DE" dirty="0"/>
            </a:br>
            <a:r>
              <a:rPr lang="de-DE" sz="3000" dirty="0"/>
              <a:t>(Pfadregeln)</a:t>
            </a:r>
            <a:endParaRPr lang="de-DE" dirty="0"/>
          </a:p>
        </p:txBody>
      </p:sp>
      <p:sp>
        <p:nvSpPr>
          <p:cNvPr id="4" name="Inhaltsplatzhalter 3"/>
          <p:cNvSpPr>
            <a:spLocks noGrp="1"/>
          </p:cNvSpPr>
          <p:nvPr>
            <p:ph idx="1"/>
          </p:nvPr>
        </p:nvSpPr>
        <p:spPr/>
        <p:txBody>
          <a:bodyPr>
            <a:normAutofit lnSpcReduction="10000"/>
          </a:bodyPr>
          <a:lstStyle/>
          <a:p>
            <a:pPr marL="0" indent="0">
              <a:buNone/>
            </a:pPr>
            <a:r>
              <a:rPr lang="de-DE" dirty="0"/>
              <a:t>Ein Fluggast, der Angst vorm Fliegen hat, fragt einen Mathematiker, wie wahrscheinlich es ist, dass eine Bombe im Flugzeug ist. Der Mathematiker zeiht sich zurück, rechnet eine Woche lang und verkündet: „Die Wahrscheinlichkeit ist 1/10000.“</a:t>
            </a:r>
          </a:p>
          <a:p>
            <a:pPr marL="0" indent="0">
              <a:buNone/>
            </a:pPr>
            <a:r>
              <a:rPr lang="de-DE" dirty="0"/>
              <a:t>Dem Fluggast ist das zu hoch und er fragt, ob man die Wahrscheinlichkeit nicht senken kann. Der </a:t>
            </a:r>
            <a:r>
              <a:rPr lang="de-DE" dirty="0" err="1"/>
              <a:t>Mathemaktiker</a:t>
            </a:r>
            <a:r>
              <a:rPr lang="de-DE" dirty="0"/>
              <a:t> verschwindet wieder für eine Woche und verkündet dann freudestrahlend: „Ja, ich habe eine Methode gefunden! Nehmen Sie selbst eine Bombe mit. Die Wahrscheinlichkeit, dass zwei Bomben an Bord sind beträgt 1/10000 * 1/100000. Also Eins zu Hundertmillionen. Damit können Sie beruhigt fliegen. </a:t>
            </a:r>
          </a:p>
        </p:txBody>
      </p:sp>
    </p:spTree>
    <p:extLst>
      <p:ext uri="{BB962C8B-B14F-4D97-AF65-F5344CB8AC3E}">
        <p14:creationId xmlns:p14="http://schemas.microsoft.com/office/powerpoint/2010/main" val="3931947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Inhalt</a:t>
            </a:r>
          </a:p>
        </p:txBody>
      </p:sp>
      <p:sp>
        <p:nvSpPr>
          <p:cNvPr id="3" name="Inhaltsplatzhalter 2"/>
          <p:cNvSpPr>
            <a:spLocks noGrp="1"/>
          </p:cNvSpPr>
          <p:nvPr>
            <p:ph idx="1"/>
          </p:nvPr>
        </p:nvSpPr>
        <p:spPr/>
        <p:txBody>
          <a:bodyPr/>
          <a:lstStyle/>
          <a:p>
            <a:r>
              <a:rPr lang="de-DE" dirty="0"/>
              <a:t>1. Anwendungen der Wahrscheinlichkeitsrechnung</a:t>
            </a:r>
          </a:p>
          <a:p>
            <a:endParaRPr lang="de-DE" dirty="0"/>
          </a:p>
          <a:p>
            <a:r>
              <a:rPr lang="de-DE" dirty="0"/>
              <a:t>2. Grundwahrscheinlichkeiten</a:t>
            </a:r>
          </a:p>
          <a:p>
            <a:endParaRPr lang="de-DE" dirty="0"/>
          </a:p>
          <a:p>
            <a:r>
              <a:rPr lang="de-DE" dirty="0"/>
              <a:t>3. Das Baumdiagramm</a:t>
            </a:r>
          </a:p>
          <a:p>
            <a:endParaRPr lang="de-DE" dirty="0"/>
          </a:p>
          <a:p>
            <a:r>
              <a:rPr lang="de-DE" dirty="0"/>
              <a:t>4. Rechnen mit Gegenwahrscheinlichkeiten</a:t>
            </a:r>
          </a:p>
          <a:p>
            <a:endParaRPr lang="de-DE" dirty="0"/>
          </a:p>
        </p:txBody>
      </p:sp>
    </p:spTree>
    <p:extLst>
      <p:ext uri="{BB962C8B-B14F-4D97-AF65-F5344CB8AC3E}">
        <p14:creationId xmlns:p14="http://schemas.microsoft.com/office/powerpoint/2010/main" val="2778914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Baumdiagramm </a:t>
            </a:r>
            <a:br>
              <a:rPr lang="de-DE" dirty="0"/>
            </a:br>
            <a:r>
              <a:rPr lang="de-DE" sz="3000" dirty="0"/>
              <a:t>(Pfadregeln)</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8508" y="1690688"/>
            <a:ext cx="5605232" cy="3146599"/>
          </a:xfrm>
          <a:prstGeom prst="rect">
            <a:avLst/>
          </a:prstGeom>
        </p:spPr>
      </p:pic>
      <p:sp>
        <p:nvSpPr>
          <p:cNvPr id="3" name="Textfeld 2">
            <a:extLst>
              <a:ext uri="{FF2B5EF4-FFF2-40B4-BE49-F238E27FC236}">
                <a16:creationId xmlns:a16="http://schemas.microsoft.com/office/drawing/2014/main" id="{5FF9A3EC-31D0-48B8-A0D4-08716794D8A7}"/>
              </a:ext>
            </a:extLst>
          </p:cNvPr>
          <p:cNvSpPr txBox="1"/>
          <p:nvPr/>
        </p:nvSpPr>
        <p:spPr>
          <a:xfrm>
            <a:off x="696558" y="4837287"/>
            <a:ext cx="11168743" cy="1754326"/>
          </a:xfrm>
          <a:prstGeom prst="rect">
            <a:avLst/>
          </a:prstGeom>
          <a:noFill/>
        </p:spPr>
        <p:txBody>
          <a:bodyPr wrap="square" rtlCol="0">
            <a:spAutoFit/>
          </a:bodyPr>
          <a:lstStyle/>
          <a:p>
            <a:r>
              <a:rPr lang="de-DE" b="1" dirty="0"/>
              <a:t>Pfadregel: </a:t>
            </a:r>
          </a:p>
          <a:p>
            <a:r>
              <a:rPr lang="de-DE" dirty="0"/>
              <a:t>Die Wahrscheinlichkeiten für </a:t>
            </a:r>
            <a:r>
              <a:rPr lang="de-DE" b="1" dirty="0"/>
              <a:t>ein Ergebnis </a:t>
            </a:r>
            <a:r>
              <a:rPr lang="de-DE" dirty="0"/>
              <a:t>erhält man, indem man die Wahrscheinlichkeiten längs des dazugehörigen Pfades multipliziert.</a:t>
            </a:r>
          </a:p>
          <a:p>
            <a:r>
              <a:rPr lang="de-DE" b="1" dirty="0"/>
              <a:t>Summenregel: </a:t>
            </a:r>
          </a:p>
          <a:p>
            <a:r>
              <a:rPr lang="de-DE" dirty="0"/>
              <a:t>Die Wahrscheinlichkeit P(E) </a:t>
            </a:r>
            <a:r>
              <a:rPr lang="de-DE" b="1" dirty="0"/>
              <a:t>eines Ereignisses </a:t>
            </a:r>
            <a:r>
              <a:rPr lang="de-DE" dirty="0"/>
              <a:t>E erhält man, indem man die Wahrscheinlichkeiten der zugehörigen Ergebnisse addiert. </a:t>
            </a:r>
          </a:p>
        </p:txBody>
      </p:sp>
    </p:spTree>
    <p:extLst>
      <p:ext uri="{BB962C8B-B14F-4D97-AF65-F5344CB8AC3E}">
        <p14:creationId xmlns:p14="http://schemas.microsoft.com/office/powerpoint/2010/main" val="16591561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Baumdiagramm </a:t>
            </a:r>
            <a:br>
              <a:rPr lang="de-DE" dirty="0"/>
            </a:br>
            <a:r>
              <a:rPr lang="de-DE" sz="3000" dirty="0"/>
              <a:t>Ein Kopfschmerzmittel wirkt bei 60 Prozent aller Patienten</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6540" y="1690689"/>
            <a:ext cx="5207199" cy="2923156"/>
          </a:xfrm>
          <a:prstGeom prst="rect">
            <a:avLst/>
          </a:prstGeom>
        </p:spPr>
      </p:pic>
      <p:sp>
        <p:nvSpPr>
          <p:cNvPr id="3" name="Textfeld 2">
            <a:extLst>
              <a:ext uri="{FF2B5EF4-FFF2-40B4-BE49-F238E27FC236}">
                <a16:creationId xmlns:a16="http://schemas.microsoft.com/office/drawing/2014/main" id="{5FF9A3EC-31D0-48B8-A0D4-08716794D8A7}"/>
              </a:ext>
            </a:extLst>
          </p:cNvPr>
          <p:cNvSpPr txBox="1"/>
          <p:nvPr/>
        </p:nvSpPr>
        <p:spPr>
          <a:xfrm>
            <a:off x="752139" y="4718953"/>
            <a:ext cx="11168743" cy="646331"/>
          </a:xfrm>
          <a:prstGeom prst="rect">
            <a:avLst/>
          </a:prstGeom>
          <a:noFill/>
        </p:spPr>
        <p:txBody>
          <a:bodyPr wrap="square" rtlCol="0">
            <a:spAutoFit/>
          </a:bodyPr>
          <a:lstStyle/>
          <a:p>
            <a:r>
              <a:rPr lang="de-DE" dirty="0"/>
              <a:t>Wie wahrscheinlich ist es, dass von drei Patienten alle drei geheilt werden? Gib die Wahrscheinlichkeiten in Prozent, als Bruch und als Dezimalzahl an. </a:t>
            </a:r>
          </a:p>
        </p:txBody>
      </p:sp>
    </p:spTree>
    <p:extLst>
      <p:ext uri="{BB962C8B-B14F-4D97-AF65-F5344CB8AC3E}">
        <p14:creationId xmlns:p14="http://schemas.microsoft.com/office/powerpoint/2010/main" val="2677736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dirty="0"/>
              <a:t>Baumdiagramm </a:t>
            </a:r>
            <a:br>
              <a:rPr lang="de-DE" dirty="0"/>
            </a:br>
            <a:r>
              <a:rPr lang="de-DE" sz="2500" dirty="0"/>
              <a:t>Gegenwahrscheinlichkeiten</a:t>
            </a:r>
            <a:br>
              <a:rPr lang="de-DE" dirty="0"/>
            </a:br>
            <a:endParaRPr lang="de-DE" sz="30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2904" y="1690688"/>
            <a:ext cx="3905538" cy="2196865"/>
          </a:xfrm>
          <a:prstGeom prst="rect">
            <a:avLst/>
          </a:prstGeom>
        </p:spPr>
      </p:pic>
      <p:sp>
        <p:nvSpPr>
          <p:cNvPr id="3" name="Textfeld 2">
            <a:extLst>
              <a:ext uri="{FF2B5EF4-FFF2-40B4-BE49-F238E27FC236}">
                <a16:creationId xmlns:a16="http://schemas.microsoft.com/office/drawing/2014/main" id="{15FB2E3E-164F-4611-93CB-420137B67CA6}"/>
              </a:ext>
            </a:extLst>
          </p:cNvPr>
          <p:cNvSpPr txBox="1"/>
          <p:nvPr/>
        </p:nvSpPr>
        <p:spPr>
          <a:xfrm>
            <a:off x="359228" y="4230369"/>
            <a:ext cx="11625943" cy="630942"/>
          </a:xfrm>
          <a:prstGeom prst="rect">
            <a:avLst/>
          </a:prstGeom>
          <a:noFill/>
        </p:spPr>
        <p:txBody>
          <a:bodyPr wrap="square" rtlCol="0">
            <a:spAutoFit/>
          </a:bodyPr>
          <a:lstStyle/>
          <a:p>
            <a:r>
              <a:rPr lang="de-DE" sz="3500" dirty="0"/>
              <a:t>Bestimme die Wahrscheinlichkeit für E:„mindestens einmal Z“</a:t>
            </a:r>
          </a:p>
        </p:txBody>
      </p:sp>
    </p:spTree>
    <p:extLst>
      <p:ext uri="{BB962C8B-B14F-4D97-AF65-F5344CB8AC3E}">
        <p14:creationId xmlns:p14="http://schemas.microsoft.com/office/powerpoint/2010/main" val="2559415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e-DE" dirty="0"/>
              <a:t>Baumdiagramm </a:t>
            </a:r>
            <a:br>
              <a:rPr lang="de-DE" dirty="0"/>
            </a:br>
            <a:r>
              <a:rPr lang="de-DE" sz="2500" dirty="0"/>
              <a:t>Gegenwahrscheinlichkeiten</a:t>
            </a:r>
            <a:br>
              <a:rPr lang="de-DE" dirty="0"/>
            </a:br>
            <a:endParaRPr lang="de-DE" sz="3000"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021" y="259922"/>
            <a:ext cx="4089599" cy="2300398"/>
          </a:xfrm>
          <a:prstGeom prst="rect">
            <a:avLst/>
          </a:prstGeom>
        </p:spPr>
      </p:pic>
      <p:sp>
        <p:nvSpPr>
          <p:cNvPr id="3" name="Textfeld 2">
            <a:extLst>
              <a:ext uri="{FF2B5EF4-FFF2-40B4-BE49-F238E27FC236}">
                <a16:creationId xmlns:a16="http://schemas.microsoft.com/office/drawing/2014/main" id="{15FB2E3E-164F-4611-93CB-420137B67CA6}"/>
              </a:ext>
            </a:extLst>
          </p:cNvPr>
          <p:cNvSpPr txBox="1"/>
          <p:nvPr/>
        </p:nvSpPr>
        <p:spPr>
          <a:xfrm>
            <a:off x="369985" y="2322141"/>
            <a:ext cx="11625943" cy="1169551"/>
          </a:xfrm>
          <a:prstGeom prst="rect">
            <a:avLst/>
          </a:prstGeom>
          <a:noFill/>
        </p:spPr>
        <p:txBody>
          <a:bodyPr wrap="square" rtlCol="0">
            <a:spAutoFit/>
          </a:bodyPr>
          <a:lstStyle/>
          <a:p>
            <a:endParaRPr lang="de-DE" sz="3500" dirty="0"/>
          </a:p>
          <a:p>
            <a:r>
              <a:rPr lang="de-DE" sz="3500" dirty="0"/>
              <a:t>Finde zu den Ereignissen die entsprechenden Gegenereignisse:</a:t>
            </a:r>
          </a:p>
        </p:txBody>
      </p:sp>
      <p:sp>
        <p:nvSpPr>
          <p:cNvPr id="9" name="Rechteck 8">
            <a:extLst>
              <a:ext uri="{FF2B5EF4-FFF2-40B4-BE49-F238E27FC236}">
                <a16:creationId xmlns:a16="http://schemas.microsoft.com/office/drawing/2014/main" id="{E028DF90-C9AB-4AD3-9EB6-2751FABE244C}"/>
              </a:ext>
            </a:extLst>
          </p:cNvPr>
          <p:cNvSpPr/>
          <p:nvPr/>
        </p:nvSpPr>
        <p:spPr>
          <a:xfrm>
            <a:off x="7681856" y="4454771"/>
            <a:ext cx="2615902" cy="793531"/>
          </a:xfrm>
          <a:prstGeom prst="rect">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Keinmal Zahl oder mindestens zweimal Zahl</a:t>
            </a:r>
          </a:p>
          <a:p>
            <a:pPr algn="ctr"/>
            <a:endParaRPr lang="de-DE" dirty="0">
              <a:solidFill>
                <a:schemeClr val="tx1"/>
              </a:solidFill>
            </a:endParaRPr>
          </a:p>
        </p:txBody>
      </p:sp>
      <p:sp>
        <p:nvSpPr>
          <p:cNvPr id="11" name="Rechteck 10">
            <a:extLst>
              <a:ext uri="{FF2B5EF4-FFF2-40B4-BE49-F238E27FC236}">
                <a16:creationId xmlns:a16="http://schemas.microsoft.com/office/drawing/2014/main" id="{01C15EED-6527-44E4-8023-57632127E5A8}"/>
              </a:ext>
            </a:extLst>
          </p:cNvPr>
          <p:cNvSpPr/>
          <p:nvPr/>
        </p:nvSpPr>
        <p:spPr>
          <a:xfrm>
            <a:off x="7669021" y="5486239"/>
            <a:ext cx="2615901" cy="794328"/>
          </a:xfrm>
          <a:prstGeom prst="rect">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Mindestens einmal Zahl</a:t>
            </a:r>
          </a:p>
        </p:txBody>
      </p:sp>
      <p:sp>
        <p:nvSpPr>
          <p:cNvPr id="12" name="Rechteck 11">
            <a:extLst>
              <a:ext uri="{FF2B5EF4-FFF2-40B4-BE49-F238E27FC236}">
                <a16:creationId xmlns:a16="http://schemas.microsoft.com/office/drawing/2014/main" id="{86C5FE94-EA35-4915-B196-04DF202A504B}"/>
              </a:ext>
            </a:extLst>
          </p:cNvPr>
          <p:cNvSpPr/>
          <p:nvPr/>
        </p:nvSpPr>
        <p:spPr>
          <a:xfrm>
            <a:off x="1667179" y="3422508"/>
            <a:ext cx="2615902" cy="793531"/>
          </a:xfrm>
          <a:prstGeom prst="rect">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Es kommt keinmal Zahl</a:t>
            </a:r>
          </a:p>
          <a:p>
            <a:pPr algn="ctr"/>
            <a:endParaRPr lang="de-DE" dirty="0">
              <a:solidFill>
                <a:schemeClr val="tx1"/>
              </a:solidFill>
            </a:endParaRPr>
          </a:p>
        </p:txBody>
      </p:sp>
      <p:sp>
        <p:nvSpPr>
          <p:cNvPr id="13" name="Rechteck 12">
            <a:extLst>
              <a:ext uri="{FF2B5EF4-FFF2-40B4-BE49-F238E27FC236}">
                <a16:creationId xmlns:a16="http://schemas.microsoft.com/office/drawing/2014/main" id="{D35171E7-ADC6-46A4-BA09-1EAFDC8D0B3F}"/>
              </a:ext>
            </a:extLst>
          </p:cNvPr>
          <p:cNvSpPr/>
          <p:nvPr/>
        </p:nvSpPr>
        <p:spPr>
          <a:xfrm>
            <a:off x="1667179" y="4454772"/>
            <a:ext cx="2615902" cy="793531"/>
          </a:xfrm>
          <a:prstGeom prst="rect">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Genau einmal Zahl</a:t>
            </a:r>
          </a:p>
          <a:p>
            <a:pPr algn="ctr"/>
            <a:endParaRPr lang="de-DE" dirty="0">
              <a:solidFill>
                <a:schemeClr val="tx1"/>
              </a:solidFill>
            </a:endParaRPr>
          </a:p>
        </p:txBody>
      </p:sp>
      <p:sp>
        <p:nvSpPr>
          <p:cNvPr id="14" name="Rechteck 13">
            <a:extLst>
              <a:ext uri="{FF2B5EF4-FFF2-40B4-BE49-F238E27FC236}">
                <a16:creationId xmlns:a16="http://schemas.microsoft.com/office/drawing/2014/main" id="{E61568BB-627B-43D9-9D54-2C20C9D0777F}"/>
              </a:ext>
            </a:extLst>
          </p:cNvPr>
          <p:cNvSpPr/>
          <p:nvPr/>
        </p:nvSpPr>
        <p:spPr>
          <a:xfrm>
            <a:off x="7681856" y="3437445"/>
            <a:ext cx="2615902" cy="793531"/>
          </a:xfrm>
          <a:prstGeom prst="rect">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Zweimal Zahl</a:t>
            </a:r>
          </a:p>
          <a:p>
            <a:pPr algn="ctr"/>
            <a:endParaRPr lang="de-DE" dirty="0">
              <a:solidFill>
                <a:schemeClr val="tx1"/>
              </a:solidFill>
            </a:endParaRPr>
          </a:p>
        </p:txBody>
      </p:sp>
      <p:sp>
        <p:nvSpPr>
          <p:cNvPr id="16" name="Rechteck 15">
            <a:extLst>
              <a:ext uri="{FF2B5EF4-FFF2-40B4-BE49-F238E27FC236}">
                <a16:creationId xmlns:a16="http://schemas.microsoft.com/office/drawing/2014/main" id="{21808A81-82FB-4F63-B8B2-81EF2B69070E}"/>
              </a:ext>
            </a:extLst>
          </p:cNvPr>
          <p:cNvSpPr/>
          <p:nvPr/>
        </p:nvSpPr>
        <p:spPr>
          <a:xfrm>
            <a:off x="1667179" y="5487036"/>
            <a:ext cx="2615902" cy="793531"/>
          </a:xfrm>
          <a:prstGeom prst="rect">
            <a:avLst/>
          </a:prstGeom>
          <a:solidFill>
            <a:schemeClr val="bg1">
              <a:lumMod val="9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Höchstens einmal Zahl</a:t>
            </a:r>
          </a:p>
          <a:p>
            <a:pPr algn="ctr"/>
            <a:endParaRPr lang="de-DE" dirty="0">
              <a:solidFill>
                <a:schemeClr val="tx1"/>
              </a:solidFill>
            </a:endParaRPr>
          </a:p>
        </p:txBody>
      </p:sp>
    </p:spTree>
    <p:extLst>
      <p:ext uri="{BB962C8B-B14F-4D97-AF65-F5344CB8AC3E}">
        <p14:creationId xmlns:p14="http://schemas.microsoft.com/office/powerpoint/2010/main" val="3967658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Vielen Dank für eure Aufmerksamkeit!</a:t>
            </a:r>
          </a:p>
        </p:txBody>
      </p:sp>
      <p:pic>
        <p:nvPicPr>
          <p:cNvPr id="3" name="Inhaltsplatzhalter 2"/>
          <p:cNvPicPr>
            <a:picLocks noGrp="1" noChangeAspect="1"/>
          </p:cNvPicPr>
          <p:nvPr>
            <p:ph idx="1"/>
          </p:nvPr>
        </p:nvPicPr>
        <p:blipFill>
          <a:blip r:embed="rId2"/>
          <a:stretch>
            <a:fillRect/>
          </a:stretch>
        </p:blipFill>
        <p:spPr>
          <a:xfrm>
            <a:off x="3389438" y="1825625"/>
            <a:ext cx="5413124" cy="4351338"/>
          </a:xfrm>
          <a:prstGeom prst="rect">
            <a:avLst/>
          </a:prstGeom>
        </p:spPr>
      </p:pic>
    </p:spTree>
    <p:extLst>
      <p:ext uri="{BB962C8B-B14F-4D97-AF65-F5344CB8AC3E}">
        <p14:creationId xmlns:p14="http://schemas.microsoft.com/office/powerpoint/2010/main" val="351227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Wahrscheinlichkeiten</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992" y="1560575"/>
            <a:ext cx="5797296" cy="4771621"/>
          </a:xfrm>
          <a:prstGeom prst="rect">
            <a:avLst/>
          </a:prstGeom>
        </p:spPr>
      </p:pic>
    </p:spTree>
    <p:extLst>
      <p:ext uri="{BB962C8B-B14F-4D97-AF65-F5344CB8AC3E}">
        <p14:creationId xmlns:p14="http://schemas.microsoft.com/office/powerpoint/2010/main" val="120268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Wahrscheinlichkeiten</a:t>
            </a:r>
          </a:p>
        </p:txBody>
      </p:sp>
      <p:pic>
        <p:nvPicPr>
          <p:cNvPr id="3" name="Grafik 2"/>
          <p:cNvPicPr>
            <a:picLocks noChangeAspect="1"/>
          </p:cNvPicPr>
          <p:nvPr/>
        </p:nvPicPr>
        <p:blipFill>
          <a:blip r:embed="rId2"/>
          <a:stretch>
            <a:fillRect/>
          </a:stretch>
        </p:blipFill>
        <p:spPr>
          <a:xfrm>
            <a:off x="2719387" y="1443037"/>
            <a:ext cx="6753225" cy="3971925"/>
          </a:xfrm>
          <a:prstGeom prst="rect">
            <a:avLst/>
          </a:prstGeom>
        </p:spPr>
      </p:pic>
    </p:spTree>
    <p:extLst>
      <p:ext uri="{BB962C8B-B14F-4D97-AF65-F5344CB8AC3E}">
        <p14:creationId xmlns:p14="http://schemas.microsoft.com/office/powerpoint/2010/main" val="3717151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Wahrscheinlichkeiten</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160" y="1463040"/>
            <a:ext cx="7592845" cy="4748979"/>
          </a:xfrm>
          <a:prstGeom prst="rect">
            <a:avLst/>
          </a:prstGeom>
        </p:spPr>
      </p:pic>
    </p:spTree>
    <p:extLst>
      <p:ext uri="{BB962C8B-B14F-4D97-AF65-F5344CB8AC3E}">
        <p14:creationId xmlns:p14="http://schemas.microsoft.com/office/powerpoint/2010/main" val="15884741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Wahrscheinlichkeiten</a:t>
            </a:r>
          </a:p>
        </p:txBody>
      </p:sp>
      <p:pic>
        <p:nvPicPr>
          <p:cNvPr id="4" name="Grafik 3"/>
          <p:cNvPicPr>
            <a:picLocks noChangeAspect="1"/>
          </p:cNvPicPr>
          <p:nvPr/>
        </p:nvPicPr>
        <p:blipFill>
          <a:blip r:embed="rId2"/>
          <a:stretch>
            <a:fillRect/>
          </a:stretch>
        </p:blipFill>
        <p:spPr>
          <a:xfrm>
            <a:off x="3232308" y="1421220"/>
            <a:ext cx="5727383" cy="4601628"/>
          </a:xfrm>
          <a:prstGeom prst="rect">
            <a:avLst/>
          </a:prstGeom>
        </p:spPr>
      </p:pic>
    </p:spTree>
    <p:extLst>
      <p:ext uri="{BB962C8B-B14F-4D97-AF65-F5344CB8AC3E}">
        <p14:creationId xmlns:p14="http://schemas.microsoft.com/office/powerpoint/2010/main" val="2485806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136CB56-8589-4AC1-8A8A-3497DEF49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129" y="228600"/>
            <a:ext cx="6523159" cy="6629400"/>
          </a:xfrm>
          <a:prstGeom prst="rect">
            <a:avLst/>
          </a:prstGeom>
        </p:spPr>
      </p:pic>
    </p:spTree>
    <p:extLst>
      <p:ext uri="{BB962C8B-B14F-4D97-AF65-F5344CB8AC3E}">
        <p14:creationId xmlns:p14="http://schemas.microsoft.com/office/powerpoint/2010/main" val="52176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Wahrscheinlichkeiten</a:t>
            </a: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4449" y="1514588"/>
            <a:ext cx="6459552" cy="5014227"/>
          </a:xfrm>
          <a:prstGeom prst="rect">
            <a:avLst/>
          </a:prstGeom>
        </p:spPr>
      </p:pic>
    </p:spTree>
    <p:extLst>
      <p:ext uri="{BB962C8B-B14F-4D97-AF65-F5344CB8AC3E}">
        <p14:creationId xmlns:p14="http://schemas.microsoft.com/office/powerpoint/2010/main" val="1081238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Wahrscheinlichkeiten</a:t>
            </a:r>
          </a:p>
        </p:txBody>
      </p:sp>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2589" y="1690688"/>
            <a:ext cx="7266821" cy="4802914"/>
          </a:xfrm>
          <a:prstGeom prst="rect">
            <a:avLst/>
          </a:prstGeom>
        </p:spPr>
      </p:pic>
    </p:spTree>
    <p:extLst>
      <p:ext uri="{BB962C8B-B14F-4D97-AF65-F5344CB8AC3E}">
        <p14:creationId xmlns:p14="http://schemas.microsoft.com/office/powerpoint/2010/main" val="134918349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305</Words>
  <Application>Microsoft Office PowerPoint</Application>
  <PresentationFormat>Breitbild</PresentationFormat>
  <Paragraphs>51</Paragraphs>
  <Slides>24</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24</vt:i4>
      </vt:variant>
    </vt:vector>
  </HeadingPairs>
  <TitlesOfParts>
    <vt:vector size="28" baseType="lpstr">
      <vt:lpstr>Arial</vt:lpstr>
      <vt:lpstr>Calibri</vt:lpstr>
      <vt:lpstr>Calibri Light</vt:lpstr>
      <vt:lpstr>Office</vt:lpstr>
      <vt:lpstr>Einführung in  die Stochastik</vt:lpstr>
      <vt:lpstr>Inhalt</vt:lpstr>
      <vt:lpstr>Wahrscheinlichkeiten</vt:lpstr>
      <vt:lpstr>Wahrscheinlichkeiten</vt:lpstr>
      <vt:lpstr>Wahrscheinlichkeiten</vt:lpstr>
      <vt:lpstr>Wahrscheinlichkeiten</vt:lpstr>
      <vt:lpstr>PowerPoint-Präsentation</vt:lpstr>
      <vt:lpstr>Wahrscheinlichkeiten</vt:lpstr>
      <vt:lpstr>Wahrscheinlichkeiten</vt:lpstr>
      <vt:lpstr>Grundwahrscheinlichkeiten</vt:lpstr>
      <vt:lpstr>Grundwahrscheinlichkeiten</vt:lpstr>
      <vt:lpstr>Grundwahrscheinlichkeiten</vt:lpstr>
      <vt:lpstr>Grundwahrscheinlichkeiten</vt:lpstr>
      <vt:lpstr>Grundwahrscheinlichkeiten</vt:lpstr>
      <vt:lpstr>Grundwahrscheinlichkeiten</vt:lpstr>
      <vt:lpstr>Baumdiagramm  (Gleiche Wahrscheinlichkeiten)</vt:lpstr>
      <vt:lpstr>Baumdiagramm (Unterschiedliche Wahrscheinlichkeiten)</vt:lpstr>
      <vt:lpstr>Baumdiagramm  (Verkürzt)</vt:lpstr>
      <vt:lpstr>Baumdiagramm (Pfadregeln)</vt:lpstr>
      <vt:lpstr>Baumdiagramm  (Pfadregeln)</vt:lpstr>
      <vt:lpstr>Baumdiagramm  Ein Kopfschmerzmittel wirkt bei 60 Prozent aller Patienten</vt:lpstr>
      <vt:lpstr>Baumdiagramm  Gegenwahrscheinlichkeiten </vt:lpstr>
      <vt:lpstr>Baumdiagramm  Gegenwahrscheinlichkeiten </vt:lpstr>
      <vt:lpstr>Vielen Dank für eure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 in  die Stochastik</dc:title>
  <dc:creator>Georg Sahliger</dc:creator>
  <cp:lastModifiedBy>Georg Sahliger</cp:lastModifiedBy>
  <cp:revision>15</cp:revision>
  <cp:lastPrinted>2016-07-08T06:22:11Z</cp:lastPrinted>
  <dcterms:created xsi:type="dcterms:W3CDTF">2016-07-08T05:28:00Z</dcterms:created>
  <dcterms:modified xsi:type="dcterms:W3CDTF">2017-10-17T04:41:37Z</dcterms:modified>
</cp:coreProperties>
</file>